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13" r:id="rId2"/>
    <p:sldId id="481" r:id="rId3"/>
    <p:sldId id="482" r:id="rId4"/>
    <p:sldId id="483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67" r:id="rId14"/>
    <p:sldId id="470" r:id="rId15"/>
    <p:sldId id="471" r:id="rId16"/>
    <p:sldId id="472" r:id="rId17"/>
    <p:sldId id="475" r:id="rId18"/>
    <p:sldId id="476" r:id="rId19"/>
    <p:sldId id="478" r:id="rId20"/>
    <p:sldId id="303" r:id="rId21"/>
    <p:sldId id="463" r:id="rId22"/>
    <p:sldId id="464" r:id="rId23"/>
    <p:sldId id="465" r:id="rId24"/>
    <p:sldId id="466" r:id="rId25"/>
  </p:sldIdLst>
  <p:sldSz cx="9144000" cy="6858000" type="screen4x3"/>
  <p:notesSz cx="7077075" cy="93694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A7C"/>
    <a:srgbClr val="174E0F"/>
    <a:srgbClr val="E82F1C"/>
    <a:srgbClr val="BC2510"/>
    <a:srgbClr val="A92911"/>
    <a:srgbClr val="0F0B37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596" autoAdjust="0"/>
  </p:normalViewPr>
  <p:slideViewPr>
    <p:cSldViewPr>
      <p:cViewPr varScale="1">
        <p:scale>
          <a:sx n="75" d="100"/>
          <a:sy n="75" d="100"/>
        </p:scale>
        <p:origin x="-2032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5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438" y="0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2B7EE-B1CA-40F2-BE6F-6F9540E05C54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438" y="8899525"/>
            <a:ext cx="3067050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60FE1-7B98-4276-AABF-74FF3D9807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8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/>
          <a:lstStyle>
            <a:lvl1pPr algn="r">
              <a:defRPr sz="1200"/>
            </a:lvl1pPr>
          </a:lstStyle>
          <a:p>
            <a:fld id="{F0E7F249-FA64-407D-AF9C-179330005978}" type="datetimeFigureOut">
              <a:rPr lang="en-US" smtClean="0"/>
              <a:t>5/7/16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3263"/>
            <a:ext cx="4683125" cy="3513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73" tIns="46986" rIns="93973" bIns="469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50477"/>
            <a:ext cx="5661660" cy="4216241"/>
          </a:xfrm>
          <a:prstGeom prst="rect">
            <a:avLst/>
          </a:prstGeom>
        </p:spPr>
        <p:txBody>
          <a:bodyPr vert="horz" lIns="93973" tIns="46986" rIns="93973" bIns="4698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9328"/>
            <a:ext cx="3066733" cy="468471"/>
          </a:xfrm>
          <a:prstGeom prst="rect">
            <a:avLst/>
          </a:prstGeom>
        </p:spPr>
        <p:txBody>
          <a:bodyPr vert="horz" lIns="93973" tIns="46986" rIns="93973" bIns="46986" rtlCol="0" anchor="b"/>
          <a:lstStyle>
            <a:lvl1pPr algn="r">
              <a:defRPr sz="1200"/>
            </a:lvl1pPr>
          </a:lstStyle>
          <a:p>
            <a:fld id="{2A5B12C6-E5DA-4CE9-BD98-AD5BCC4B5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3674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63530" indent="-293665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 eaLnBrk="0" hangingPunct="0"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37E768E-0C89-C24E-93C6-D7FDDC004A82}" type="slidenum">
              <a:rPr lang="en-US" sz="1200" b="1"/>
              <a:pPr eaLnBrk="1" hangingPunct="1"/>
              <a:t>1</a:t>
            </a:fld>
            <a:endParaRPr lang="en-US" sz="1200" b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endParaRPr lang="en-US" dirty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EB9C14-473A-F34A-8F2A-36D22F9E332C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xfrm>
            <a:off x="707708" y="4294320"/>
            <a:ext cx="5661660" cy="476279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dirty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FAC18D6-FB42-DD4C-A54E-295E395AEC00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000" b="1" dirty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3B06FD1-8B6B-C245-A2AD-7B8AF047C5E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2" algn="ctr">
              <a:lnSpc>
                <a:spcPct val="90000"/>
              </a:lnSpc>
            </a:pPr>
            <a:endParaRPr lang="en-US" b="1" dirty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7A89E59-1A67-F84A-B479-2668E26B34F5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</a:pPr>
            <a:endParaRPr 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E872A91-DBAD-4C42-BEA0-25FC0B15A24F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63530" indent="-293665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74661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44526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114390" indent="-234932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84254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3054119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523983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993848" indent="-234932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9381DD8-9BA1-A748-963A-6E80E4CE5233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1pPr>
            <a:lvl2pPr marL="763300" indent="-293577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2pPr>
            <a:lvl3pPr marL="1174307" indent="-234860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3pPr>
            <a:lvl4pPr marL="1644030" indent="-234860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4pPr>
            <a:lvl5pPr marL="2113753" indent="-234860" eaLnBrk="0" hangingPunct="0">
              <a:defRPr sz="3300">
                <a:solidFill>
                  <a:schemeClr val="tx1"/>
                </a:solidFill>
                <a:latin typeface="Tahoma" pitchFamily="34" charset="0"/>
              </a:defRPr>
            </a:lvl5pPr>
            <a:lvl6pPr marL="2583475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6pPr>
            <a:lvl7pPr marL="3053198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7pPr>
            <a:lvl8pPr marL="3522921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8pPr>
            <a:lvl9pPr marL="3992645" indent="-23486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7DB6978-C49C-4330-85FF-91927397CB32}" type="slidenum">
              <a:rPr lang="en-US" sz="1200">
                <a:latin typeface="Arial" charset="0"/>
              </a:rPr>
              <a:pPr eaLnBrk="1" hangingPunct="1"/>
              <a:t>20</a:t>
            </a:fld>
            <a:endParaRPr lang="en-US" sz="1200">
              <a:latin typeface="Arial" charset="0"/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703263"/>
            <a:ext cx="4684712" cy="3513137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4932" indent="-234932"/>
            <a:endParaRPr lang="en-US" sz="14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A661-1897-4F46-A459-D17C3C27770F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56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5A700-1D6C-4474-A6AF-8166A5328B29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0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B7F0A-78D0-4965-B42D-C5F960A753CE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1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F86F1A-2F59-4AA6-B713-EA68F9F8CB70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00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A560D-10CB-4ECC-B4C4-2B3D64FFDC11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044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43A4-A474-43E4-9C3D-BF36C238D378}" type="datetime1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47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A7BAE-65A9-42DF-9EF9-9C12B3294173}" type="datetime1">
              <a:rPr lang="en-US" smtClean="0"/>
              <a:t>5/7/16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998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3941F-7085-4418-92F1-9FF9B13B7BDD}" type="datetime1">
              <a:rPr lang="en-US" smtClean="0"/>
              <a:t>5/7/16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929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B1F4C-0F91-447E-9699-F5006B7D498C}" type="datetime1">
              <a:rPr lang="en-US" smtClean="0"/>
              <a:t>5/7/16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038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9F7A-18AA-4CD7-96E9-1EC160CF8443}" type="datetime1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81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C3D77-B8E1-4097-AC6F-11B20F511DC7}" type="datetime1">
              <a:rPr lang="en-US" smtClean="0"/>
              <a:t>5/7/16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8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DBBF9-F02C-43CC-88C6-D5472CE43E12}" type="datetime1">
              <a:rPr lang="en-US" smtClean="0"/>
              <a:t>5/7/16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E320C-62A2-4B1D-ACC4-3523EB92C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1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sz="6600" dirty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OC </a:t>
            </a:r>
            <a:r>
              <a:rPr lang="en-US" sz="6600" dirty="0" smtClean="0">
                <a:solidFill>
                  <a:srgbClr val="002060"/>
                </a:solidFill>
                <a:latin typeface="Arial" charset="0"/>
                <a:ea typeface="ＭＳ Ｐゴシック" charset="0"/>
                <a:cs typeface="ＭＳ Ｐゴシック" charset="0"/>
              </a:rPr>
              <a:t>6443</a:t>
            </a:r>
            <a:endParaRPr lang="en-US" sz="6600" dirty="0">
              <a:solidFill>
                <a:srgbClr val="00206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447800"/>
            <a:ext cx="8915400" cy="1219200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sz="4400" dirty="0">
                <a:solidFill>
                  <a:srgbClr val="120A7C"/>
                </a:solidFill>
              </a:rPr>
              <a:t>Change Leadership methods and Models </a:t>
            </a: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5410200" y="4038600"/>
            <a:ext cx="2971800" cy="21336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200" dirty="0">
                <a:solidFill>
                  <a:srgbClr val="800000"/>
                </a:solidFill>
              </a:rPr>
              <a:t>Change: The 8-Step process</a:t>
            </a:r>
          </a:p>
          <a:p>
            <a:pPr algn="ctr"/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2286000"/>
            <a:ext cx="3352800" cy="1015663"/>
          </a:xfrm>
          <a:prstGeom prst="rect">
            <a:avLst/>
          </a:prstGeom>
          <a:noFill/>
          <a:ln w="38100">
            <a:noFill/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000" dirty="0">
                <a:solidFill>
                  <a:srgbClr val="C00000"/>
                </a:solidFill>
              </a:rPr>
              <a:t>Week 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038600"/>
            <a:ext cx="38100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30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Stages of Praxis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Scenario building</a:t>
            </a:r>
          </a:p>
          <a:p>
            <a:pPr lvl="1"/>
            <a:r>
              <a:rPr lang="en-US" dirty="0" smtClean="0"/>
              <a:t>Uses facts, indicators and trends to project alternative futures</a:t>
            </a:r>
          </a:p>
          <a:p>
            <a:pPr lvl="1"/>
            <a:r>
              <a:rPr lang="en-US" dirty="0" smtClean="0"/>
              <a:t>Provides a useful means for developing informed action</a:t>
            </a:r>
          </a:p>
          <a:p>
            <a:r>
              <a:rPr lang="en-US" dirty="0" smtClean="0"/>
              <a:t>Appreciative Inquiry (AI)</a:t>
            </a:r>
          </a:p>
          <a:p>
            <a:pPr lvl="1"/>
            <a:r>
              <a:rPr lang="en-US" dirty="0" smtClean="0"/>
              <a:t>Choose the positive for the inquiry</a:t>
            </a:r>
          </a:p>
          <a:p>
            <a:pPr lvl="1"/>
            <a:r>
              <a:rPr lang="en-US" dirty="0" smtClean="0"/>
              <a:t>Inquire into life-giving forces</a:t>
            </a:r>
          </a:p>
          <a:p>
            <a:pPr lvl="1"/>
            <a:r>
              <a:rPr lang="en-US" dirty="0" smtClean="0"/>
              <a:t>Locate themes that appear in the stories, develop for further inquiry</a:t>
            </a:r>
          </a:p>
        </p:txBody>
      </p:sp>
    </p:spTree>
    <p:extLst>
      <p:ext uri="{BB962C8B-B14F-4D97-AF65-F5344CB8AC3E}">
        <p14:creationId xmlns:p14="http://schemas.microsoft.com/office/powerpoint/2010/main" val="1660865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Stages of Praxis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E-Practices</a:t>
            </a:r>
          </a:p>
          <a:p>
            <a:pPr lvl="1"/>
            <a:r>
              <a:rPr lang="en-US" dirty="0" smtClean="0"/>
              <a:t>How to aid in virtual environments</a:t>
            </a:r>
          </a:p>
          <a:p>
            <a:pPr lvl="2"/>
            <a:r>
              <a:rPr lang="en-US" dirty="0" smtClean="0"/>
              <a:t>Training</a:t>
            </a:r>
          </a:p>
          <a:p>
            <a:pPr lvl="2"/>
            <a:r>
              <a:rPr lang="en-US" dirty="0" smtClean="0"/>
              <a:t>Team building</a:t>
            </a:r>
          </a:p>
          <a:p>
            <a:pPr lvl="2"/>
            <a:r>
              <a:rPr lang="en-US" dirty="0" smtClean="0"/>
              <a:t>Task and relational roles</a:t>
            </a:r>
          </a:p>
          <a:p>
            <a:pPr lvl="2"/>
            <a:r>
              <a:rPr lang="en-US" dirty="0" smtClean="0"/>
              <a:t>Standards of communication</a:t>
            </a:r>
          </a:p>
          <a:p>
            <a:pPr lvl="2"/>
            <a:r>
              <a:rPr lang="en-US" dirty="0" smtClean="0"/>
              <a:t>Process structuring</a:t>
            </a:r>
          </a:p>
          <a:p>
            <a:pPr lvl="2"/>
            <a:r>
              <a:rPr lang="en-US" dirty="0" smtClean="0"/>
              <a:t>Frequent communication and feedback</a:t>
            </a:r>
          </a:p>
          <a:p>
            <a:pPr lvl="2"/>
            <a:r>
              <a:rPr lang="en-US" dirty="0" smtClean="0"/>
              <a:t>Continuous emphasis on relational development</a:t>
            </a:r>
          </a:p>
          <a:p>
            <a:pPr lvl="2"/>
            <a:r>
              <a:rPr lang="en-US" dirty="0" smtClean="0"/>
              <a:t>Anticipate unintended consequences</a:t>
            </a:r>
          </a:p>
        </p:txBody>
      </p:sp>
    </p:spTree>
    <p:extLst>
      <p:ext uri="{BB962C8B-B14F-4D97-AF65-F5344CB8AC3E}">
        <p14:creationId xmlns:p14="http://schemas.microsoft.com/office/powerpoint/2010/main" val="21840542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Stages of Praxis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dirty="0" smtClean="0"/>
              <a:t>Ethical Practices</a:t>
            </a:r>
          </a:p>
          <a:p>
            <a:pPr lvl="1"/>
            <a:r>
              <a:rPr lang="en-US" dirty="0" smtClean="0"/>
              <a:t>Attend to the leaders and followers take into account their actions in relationship to others</a:t>
            </a:r>
          </a:p>
          <a:p>
            <a:pPr lvl="1"/>
            <a:r>
              <a:rPr lang="en-US" dirty="0" smtClean="0"/>
              <a:t>Ethical decisions and practices</a:t>
            </a:r>
          </a:p>
          <a:p>
            <a:pPr lvl="1"/>
            <a:r>
              <a:rPr lang="en-US" dirty="0" smtClean="0"/>
              <a:t>What should be done in regards to coworkers and customers</a:t>
            </a:r>
          </a:p>
          <a:p>
            <a:pPr lvl="1"/>
            <a:r>
              <a:rPr lang="en-US" dirty="0" smtClean="0"/>
              <a:t>Moral compass</a:t>
            </a:r>
          </a:p>
          <a:p>
            <a:pPr lvl="1"/>
            <a:r>
              <a:rPr lang="en-US" dirty="0" smtClean="0"/>
              <a:t>Authenticity, trust, reciprocal care</a:t>
            </a:r>
          </a:p>
          <a:p>
            <a:pPr lvl="1"/>
            <a:r>
              <a:rPr lang="en-US" dirty="0" smtClean="0"/>
              <a:t>Beware ‘bogus’ empowerment</a:t>
            </a:r>
          </a:p>
          <a:p>
            <a:pPr lvl="1"/>
            <a:r>
              <a:rPr lang="en-US" dirty="0" smtClean="0"/>
              <a:t>Openness and transparency</a:t>
            </a:r>
          </a:p>
        </p:txBody>
      </p:sp>
    </p:spTree>
    <p:extLst>
      <p:ext uri="{BB962C8B-B14F-4D97-AF65-F5344CB8AC3E}">
        <p14:creationId xmlns:p14="http://schemas.microsoft.com/office/powerpoint/2010/main" val="301614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6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295400"/>
          </a:xfrm>
        </p:spPr>
        <p:txBody>
          <a:bodyPr>
            <a:normAutofit fontScale="90000"/>
          </a:bodyPr>
          <a:lstStyle/>
          <a:p>
            <a:r>
              <a:rPr lang="en-US" sz="4000">
                <a:latin typeface="Arial" charset="0"/>
              </a:rPr>
              <a:t>Driving New Initiatives and Change in the Organization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153400" cy="4724400"/>
          </a:xfrm>
        </p:spPr>
        <p:txBody>
          <a:bodyPr>
            <a:normAutofit lnSpcReduction="10000"/>
          </a:bodyPr>
          <a:lstStyle/>
          <a:p>
            <a:pPr marL="812800" indent="-812800" algn="ctr">
              <a:lnSpc>
                <a:spcPct val="90000"/>
              </a:lnSpc>
              <a:buFont typeface="Wingdings" charset="0"/>
              <a:buNone/>
            </a:pPr>
            <a:endParaRPr lang="en-US" sz="2000" dirty="0">
              <a:latin typeface="Arial" charset="0"/>
            </a:endParaRPr>
          </a:p>
          <a:p>
            <a:pPr marL="812800" indent="-812800">
              <a:lnSpc>
                <a:spcPct val="90000"/>
              </a:lnSpc>
              <a:buFont typeface="Wingdings" charset="0"/>
              <a:buNone/>
            </a:pPr>
            <a:r>
              <a:rPr lang="en-US" sz="2800" dirty="0">
                <a:latin typeface="Arial" charset="0"/>
              </a:rPr>
              <a:t>Eight Steps to Driving Change *: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1.	Establish a Sense of Urgency 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Arial" charset="0"/>
              </a:rPr>
              <a:t>	Building the Case ~ Resistance to change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2.	Build a Coalition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i="1" dirty="0">
                <a:latin typeface="Arial" charset="0"/>
              </a:rPr>
              <a:t>		Identify stakeholders and build alliances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3.	Create a Shared Vision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4.	Communicate Vision Repeatedly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5.	Empowering Others to Act on the Vision</a:t>
            </a:r>
          </a:p>
          <a:p>
            <a:pPr marL="1168400" lvl="1" indent="-711200">
              <a:lnSpc>
                <a:spcPct val="90000"/>
              </a:lnSpc>
              <a:buFontTx/>
              <a:buNone/>
            </a:pPr>
            <a:r>
              <a:rPr lang="en-US" sz="2400" dirty="0">
                <a:latin typeface="Arial" charset="0"/>
              </a:rPr>
              <a:t>6.	Planning for and Creating Short Term Wins</a:t>
            </a:r>
          </a:p>
          <a:p>
            <a:pPr marL="1168400" lvl="1" indent="-711200">
              <a:lnSpc>
                <a:spcPct val="90000"/>
              </a:lnSpc>
              <a:buFontTx/>
              <a:buAutoNum type="arabicPeriod" startAt="7"/>
            </a:pPr>
            <a:r>
              <a:rPr lang="en-US" sz="2400" dirty="0">
                <a:latin typeface="Arial" charset="0"/>
              </a:rPr>
              <a:t>Reinforce the Change</a:t>
            </a:r>
          </a:p>
          <a:p>
            <a:pPr marL="1168400" lvl="1" indent="-711200">
              <a:lnSpc>
                <a:spcPct val="90000"/>
              </a:lnSpc>
              <a:buFontTx/>
              <a:buAutoNum type="arabicPeriod" startAt="7"/>
            </a:pPr>
            <a:r>
              <a:rPr lang="en-US" sz="2400" dirty="0">
                <a:latin typeface="Arial" charset="0"/>
              </a:rPr>
              <a:t>Institutionalizing New Approaches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381000" y="6211888"/>
            <a:ext cx="8001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600" i="1"/>
              <a:t>Leading Change</a:t>
            </a:r>
            <a:r>
              <a:rPr lang="en-US" sz="1600"/>
              <a:t>, John P. Kotter, HBS Press, 1996</a:t>
            </a:r>
          </a:p>
          <a:p>
            <a:r>
              <a:rPr lang="en-US" sz="1600" i="1"/>
              <a:t>The Heart of Change Field Guide</a:t>
            </a:r>
            <a:r>
              <a:rPr lang="en-US" sz="1600"/>
              <a:t>, Dan S. Cohen, John P. Kotter, HBS press, 2005</a:t>
            </a:r>
          </a:p>
        </p:txBody>
      </p:sp>
    </p:spTree>
    <p:extLst>
      <p:ext uri="{BB962C8B-B14F-4D97-AF65-F5344CB8AC3E}">
        <p14:creationId xmlns:p14="http://schemas.microsoft.com/office/powerpoint/2010/main" val="44667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5187"/>
          </a:xfrm>
        </p:spPr>
        <p:txBody>
          <a:bodyPr/>
          <a:lstStyle/>
          <a:p>
            <a:r>
              <a:rPr lang="en-US" sz="4000" dirty="0">
                <a:latin typeface="Arial" charset="0"/>
              </a:rPr>
              <a:t>Leading Change Model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91600" cy="5715000"/>
          </a:xfrm>
        </p:spPr>
        <p:txBody>
          <a:bodyPr/>
          <a:lstStyle/>
          <a:p>
            <a:pPr marL="455613" lvl="1" indent="-336550">
              <a:buFontTx/>
              <a:buAutoNum type="arabicPeriod"/>
              <a:defRPr/>
            </a:pPr>
            <a:r>
              <a:rPr lang="en-US" dirty="0" smtClean="0"/>
              <a:t>Establish a Sense of Urgency </a:t>
            </a:r>
          </a:p>
          <a:p>
            <a:pPr marL="911225" lvl="2" indent="-401638">
              <a:defRPr/>
            </a:pPr>
            <a:r>
              <a:rPr lang="en-US" dirty="0" smtClean="0"/>
              <a:t>Examining market or demographic realities</a:t>
            </a:r>
          </a:p>
          <a:p>
            <a:pPr marL="911225" lvl="2" indent="-401638">
              <a:defRPr/>
            </a:pPr>
            <a:r>
              <a:rPr lang="en-US" dirty="0" smtClean="0"/>
              <a:t>Identifying and discussing crises, potential crises or major opportunities</a:t>
            </a:r>
          </a:p>
          <a:p>
            <a:pPr marL="911225" lvl="2" indent="-401638">
              <a:defRPr/>
            </a:pPr>
            <a:r>
              <a:rPr lang="en-US" dirty="0" smtClean="0"/>
              <a:t>Why might people fail here:</a:t>
            </a:r>
          </a:p>
          <a:p>
            <a:pPr marL="1139825" lvl="3" indent="-282575">
              <a:defRPr/>
            </a:pPr>
            <a:r>
              <a:rPr lang="en-US" dirty="0" smtClean="0"/>
              <a:t>Underestimating how hard it can be to drive people out of their comfort zones</a:t>
            </a:r>
          </a:p>
          <a:p>
            <a:pPr marL="1139825" lvl="3" indent="-282575">
              <a:defRPr/>
            </a:pPr>
            <a:r>
              <a:rPr lang="en-US" dirty="0" smtClean="0"/>
              <a:t>sometimes grossly overestimate how successful they have already been in increasing urgency</a:t>
            </a:r>
          </a:p>
          <a:p>
            <a:pPr marL="1139825" lvl="3" indent="-282575">
              <a:defRPr/>
            </a:pPr>
            <a:r>
              <a:rPr lang="en-US" dirty="0" smtClean="0"/>
              <a:t>sometimes lack the patience</a:t>
            </a:r>
          </a:p>
          <a:p>
            <a:pPr marL="455613" lvl="1" indent="-336550">
              <a:buFontTx/>
              <a:buAutoNum type="arabicPeriod" startAt="2"/>
              <a:defRPr/>
            </a:pPr>
            <a:r>
              <a:rPr lang="en-US" dirty="0"/>
              <a:t>Forming a Powerful Guiding Coalition</a:t>
            </a:r>
          </a:p>
          <a:p>
            <a:pPr marL="911225" lvl="2" indent="-401638">
              <a:defRPr/>
            </a:pPr>
            <a:r>
              <a:rPr lang="en-US" dirty="0"/>
              <a:t>Assembling a group with enough power to lead the effort</a:t>
            </a:r>
          </a:p>
          <a:p>
            <a:pPr marL="911225" lvl="2" indent="-401638">
              <a:defRPr/>
            </a:pPr>
            <a:r>
              <a:rPr lang="en-US" dirty="0"/>
              <a:t>Can be as small as 3-5 individuals, work as a team</a:t>
            </a:r>
          </a:p>
          <a:p>
            <a:pPr marL="230188" indent="-347663"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74787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Leading Change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4830763"/>
          </a:xfrm>
        </p:spPr>
        <p:txBody>
          <a:bodyPr>
            <a:normAutofit lnSpcReduction="10000"/>
          </a:bodyPr>
          <a:lstStyle/>
          <a:p>
            <a:pPr marL="455613" lvl="1" indent="-336550">
              <a:buFontTx/>
              <a:buAutoNum type="arabicPeriod" startAt="3"/>
            </a:pPr>
            <a:r>
              <a:rPr lang="en-US" dirty="0" smtClean="0"/>
              <a:t>Creating </a:t>
            </a:r>
            <a:r>
              <a:rPr lang="en-US" dirty="0"/>
              <a:t>a Shared </a:t>
            </a:r>
            <a:r>
              <a:rPr lang="en-US" dirty="0" smtClean="0"/>
              <a:t>Vision</a:t>
            </a:r>
          </a:p>
          <a:p>
            <a:pPr marL="862012" lvl="2" indent="-342900"/>
            <a:r>
              <a:rPr lang="en-US" dirty="0" smtClean="0"/>
              <a:t>Picture </a:t>
            </a:r>
            <a:r>
              <a:rPr lang="en-US" dirty="0"/>
              <a:t>of the future, easy to communicate, and appeals to staff, leaderships and </a:t>
            </a:r>
            <a:r>
              <a:rPr lang="en-US" dirty="0" smtClean="0"/>
              <a:t>stakeholders</a:t>
            </a:r>
          </a:p>
          <a:p>
            <a:pPr marL="862012" lvl="2" indent="-342900"/>
            <a:r>
              <a:rPr lang="en-US" dirty="0" smtClean="0"/>
              <a:t>Developing </a:t>
            </a:r>
            <a:r>
              <a:rPr lang="en-US" dirty="0"/>
              <a:t>strategies for achieving that </a:t>
            </a:r>
            <a:r>
              <a:rPr lang="en-US" dirty="0" smtClean="0"/>
              <a:t>vision</a:t>
            </a:r>
          </a:p>
          <a:p>
            <a:pPr marL="519112" lvl="2" indent="0">
              <a:buNone/>
            </a:pPr>
            <a:endParaRPr lang="en-US" dirty="0"/>
          </a:p>
          <a:p>
            <a:pPr marL="455613" lvl="1" indent="-336550">
              <a:buFontTx/>
              <a:buAutoNum type="arabicPeriod" startAt="4"/>
            </a:pPr>
            <a:r>
              <a:rPr lang="en-US" dirty="0"/>
              <a:t>Communicate Vision Repeatedly</a:t>
            </a:r>
          </a:p>
          <a:p>
            <a:pPr marL="857250" lvl="2" indent="-347663"/>
            <a:r>
              <a:rPr lang="en-US" dirty="0"/>
              <a:t>Leading change is usually impossible unless large numbers of people are willing to help</a:t>
            </a:r>
          </a:p>
          <a:p>
            <a:pPr marL="857250" lvl="2" indent="-347663"/>
            <a:r>
              <a:rPr lang="en-US" dirty="0"/>
              <a:t>How? Organizational newsletters, Quarterly management meetings…</a:t>
            </a:r>
          </a:p>
          <a:p>
            <a:pPr marL="857250" lvl="2" indent="-347663"/>
            <a:r>
              <a:rPr lang="en-US" dirty="0"/>
              <a:t>Use every possible channel, especially those that are being wasted on non-essential information</a:t>
            </a:r>
          </a:p>
          <a:p>
            <a:pPr marL="0" indent="0">
              <a:buNone/>
              <a:defRPr/>
            </a:pPr>
            <a:endParaRPr lang="en-US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9367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latin typeface="Arial" charset="0"/>
              </a:rPr>
              <a:t>Leading Change Model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89075"/>
            <a:ext cx="8610600" cy="4530725"/>
          </a:xfrm>
        </p:spPr>
        <p:txBody>
          <a:bodyPr/>
          <a:lstStyle/>
          <a:p>
            <a:pPr marL="455613" lvl="1" indent="-336550">
              <a:buFont typeface="+mj-lt"/>
              <a:buAutoNum type="arabicPeriod" startAt="5"/>
            </a:pPr>
            <a:r>
              <a:rPr lang="en-US" dirty="0" smtClean="0">
                <a:latin typeface="Arial" charset="0"/>
              </a:rPr>
              <a:t>Enable </a:t>
            </a:r>
            <a:r>
              <a:rPr lang="en-US" dirty="0">
                <a:latin typeface="Arial" charset="0"/>
              </a:rPr>
              <a:t>Your Team to Achieve the Vision</a:t>
            </a:r>
          </a:p>
          <a:p>
            <a:pPr marL="803275" lvl="2" indent="-347663"/>
            <a:r>
              <a:rPr lang="en-US" dirty="0">
                <a:latin typeface="Arial" charset="0"/>
              </a:rPr>
              <a:t>Getting rid of obstacles</a:t>
            </a:r>
          </a:p>
          <a:p>
            <a:pPr marL="803275" lvl="2" indent="-347663"/>
            <a:r>
              <a:rPr lang="en-US" dirty="0">
                <a:latin typeface="Arial" charset="0"/>
              </a:rPr>
              <a:t>Changing systems or structures that undermine </a:t>
            </a:r>
            <a:r>
              <a:rPr lang="en-US" dirty="0" smtClean="0">
                <a:latin typeface="Arial" charset="0"/>
              </a:rPr>
              <a:t>vision</a:t>
            </a:r>
          </a:p>
          <a:p>
            <a:pPr marL="455612" lvl="2" indent="0">
              <a:buNone/>
            </a:pPr>
            <a:endParaRPr lang="en-US" dirty="0" smtClean="0">
              <a:latin typeface="Arial" charset="0"/>
            </a:endParaRPr>
          </a:p>
          <a:p>
            <a:pPr marL="455613" lvl="1" indent="-336550">
              <a:buFontTx/>
              <a:buAutoNum type="arabicPeriod" startAt="6"/>
            </a:pPr>
            <a:r>
              <a:rPr lang="en-US" dirty="0">
                <a:latin typeface="Arial" charset="0"/>
              </a:rPr>
              <a:t>Planning for and Creating Short Term Wins</a:t>
            </a:r>
          </a:p>
          <a:p>
            <a:pPr marL="803275" lvl="2" indent="-347663"/>
            <a:r>
              <a:rPr lang="en-US" dirty="0">
                <a:latin typeface="Arial" charset="0"/>
              </a:rPr>
              <a:t>Planning for visible performance improvements</a:t>
            </a:r>
          </a:p>
          <a:p>
            <a:pPr marL="803275" lvl="2" indent="-347663"/>
            <a:r>
              <a:rPr lang="en-US" dirty="0">
                <a:latin typeface="Arial" charset="0"/>
              </a:rPr>
              <a:t>Creating the improvements</a:t>
            </a:r>
          </a:p>
          <a:p>
            <a:pPr marL="803275" lvl="2" indent="-347663"/>
            <a:r>
              <a:rPr lang="en-US" dirty="0">
                <a:latin typeface="Arial" charset="0"/>
              </a:rPr>
              <a:t>Recognizing and rewarding employees involved in the improvement</a:t>
            </a:r>
          </a:p>
          <a:p>
            <a:pPr marL="403225" lvl="1" indent="-347663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908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>
                <a:latin typeface="Arial" charset="0"/>
              </a:rPr>
              <a:t>Leading Change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</p:spPr>
        <p:txBody>
          <a:bodyPr>
            <a:normAutofit lnSpcReduction="10000"/>
          </a:bodyPr>
          <a:lstStyle/>
          <a:p>
            <a:pPr marL="455613" lvl="1" indent="-336550">
              <a:buFont typeface="+mj-lt"/>
              <a:buAutoNum type="arabicPeriod" startAt="7"/>
            </a:pPr>
            <a:r>
              <a:rPr lang="en-US" dirty="0" smtClean="0">
                <a:latin typeface="Arial" charset="0"/>
              </a:rPr>
              <a:t>Reinforce </a:t>
            </a:r>
            <a:r>
              <a:rPr lang="en-US" dirty="0">
                <a:latin typeface="Arial" charset="0"/>
              </a:rPr>
              <a:t>the Change…Producing still more change</a:t>
            </a:r>
          </a:p>
          <a:p>
            <a:pPr marL="919163" lvl="3" indent="-342900">
              <a:buFont typeface="Arial"/>
              <a:buChar char="•"/>
            </a:pPr>
            <a:r>
              <a:rPr lang="en-US" sz="2400" dirty="0">
                <a:latin typeface="Arial" charset="0"/>
              </a:rPr>
              <a:t>Using increased credibility to change systems, structures and policies that don</a:t>
            </a:r>
            <a:r>
              <a:rPr lang="ja-JP" altLang="en-US" sz="2400" dirty="0">
                <a:latin typeface="Arial" charset="0"/>
              </a:rPr>
              <a:t>’</a:t>
            </a:r>
            <a:r>
              <a:rPr lang="en-US" sz="2400" dirty="0">
                <a:latin typeface="Arial" charset="0"/>
              </a:rPr>
              <a:t>t fit</a:t>
            </a:r>
          </a:p>
          <a:p>
            <a:pPr marL="919163" lvl="3" indent="-342900">
              <a:buFont typeface="Arial"/>
              <a:buChar char="•"/>
            </a:pPr>
            <a:r>
              <a:rPr lang="en-US" sz="2400" dirty="0">
                <a:latin typeface="Arial" charset="0"/>
              </a:rPr>
              <a:t>Hiring, promoting, and developing employees who can implement the vision</a:t>
            </a:r>
          </a:p>
          <a:p>
            <a:pPr marL="919163" lvl="3" indent="-342900">
              <a:buFont typeface="Arial"/>
              <a:buChar char="•"/>
            </a:pPr>
            <a:r>
              <a:rPr lang="en-US" sz="2400" dirty="0">
                <a:latin typeface="Arial" charset="0"/>
              </a:rPr>
              <a:t>Reinvigorate process with new projects and </a:t>
            </a:r>
            <a:r>
              <a:rPr lang="en-US" sz="2400" dirty="0" smtClean="0">
                <a:latin typeface="Arial" charset="0"/>
              </a:rPr>
              <a:t>themes</a:t>
            </a:r>
          </a:p>
          <a:p>
            <a:pPr marL="576263" lvl="3" indent="0">
              <a:buNone/>
            </a:pPr>
            <a:endParaRPr lang="en-US" sz="2400" dirty="0">
              <a:latin typeface="Arial" charset="0"/>
            </a:endParaRPr>
          </a:p>
          <a:p>
            <a:pPr marL="455613" lvl="1" indent="-336550">
              <a:buFontTx/>
              <a:buAutoNum type="arabicPeriod" startAt="8"/>
            </a:pPr>
            <a:r>
              <a:rPr lang="en-US" dirty="0">
                <a:latin typeface="Arial" charset="0"/>
              </a:rPr>
              <a:t>Institutionalizing New Approaches</a:t>
            </a:r>
          </a:p>
          <a:p>
            <a:pPr marL="976313" lvl="2" indent="-401638">
              <a:buFont typeface="Wingdings" charset="0"/>
              <a:buNone/>
            </a:pPr>
            <a:r>
              <a:rPr lang="ja-JP" altLang="en-US" i="1" dirty="0">
                <a:latin typeface="Arial" charset="0"/>
              </a:rPr>
              <a:t>“</a:t>
            </a:r>
            <a:r>
              <a:rPr lang="en-US" i="1" dirty="0">
                <a:latin typeface="Arial" charset="0"/>
              </a:rPr>
              <a:t>…the way we do things around here.</a:t>
            </a:r>
            <a:r>
              <a:rPr lang="ja-JP" altLang="en-US" i="1" dirty="0">
                <a:latin typeface="Arial" charset="0"/>
              </a:rPr>
              <a:t>”</a:t>
            </a:r>
            <a:endParaRPr lang="en-US" i="1" dirty="0">
              <a:latin typeface="Arial" charset="0"/>
            </a:endParaRPr>
          </a:p>
          <a:p>
            <a:pPr marL="976313" lvl="2" indent="-401638"/>
            <a:r>
              <a:rPr lang="en-US" dirty="0">
                <a:latin typeface="Arial" charset="0"/>
              </a:rPr>
              <a:t>Articulating the connections between the new behaviors and organizational progress/success</a:t>
            </a:r>
          </a:p>
          <a:p>
            <a:pPr marL="976313" lvl="2" indent="-401638"/>
            <a:r>
              <a:rPr lang="en-US" dirty="0">
                <a:latin typeface="Arial" charset="0"/>
              </a:rPr>
              <a:t>Developing the means to ensure leadership development and succession</a:t>
            </a:r>
          </a:p>
          <a:p>
            <a:pPr marL="0" indent="0">
              <a:buNone/>
            </a:pP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585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724400" y="6400800"/>
            <a:ext cx="4211638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/>
            <a:r>
              <a:rPr lang="en-US" sz="1200" dirty="0">
                <a:latin typeface="Kabel Bk BT" charset="0"/>
              </a:rPr>
              <a:t>Slide Source: The  National Center for Cultural Competence, 2004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76200" y="76200"/>
            <a:ext cx="89916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Kabel Bk BT" charset="0"/>
              </a:rPr>
              <a:t>Weave into the Fabric of the Organization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627438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2400">
              <a:latin typeface="Times New Roman" charset="0"/>
            </a:endParaRPr>
          </a:p>
        </p:txBody>
      </p:sp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457200" y="1447800"/>
            <a:ext cx="5943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Kabel Bk BT" charset="0"/>
              </a:rPr>
              <a:t>eliminate </a:t>
            </a:r>
            <a:r>
              <a:rPr lang="en-US" sz="2400" dirty="0">
                <a:latin typeface="Kabel Bk BT" charset="0"/>
              </a:rPr>
              <a:t>the perception of </a:t>
            </a:r>
            <a:r>
              <a:rPr lang="ja-JP" altLang="en-US" sz="2400" dirty="0">
                <a:latin typeface="Kabel Bk BT" charset="0"/>
              </a:rPr>
              <a:t>“</a:t>
            </a:r>
            <a:r>
              <a:rPr lang="en-US" sz="2400" dirty="0">
                <a:latin typeface="Kabel Bk BT" charset="0"/>
              </a:rPr>
              <a:t>add on</a:t>
            </a:r>
            <a:r>
              <a:rPr lang="ja-JP" altLang="en-US" sz="2400" dirty="0">
                <a:latin typeface="Kabel Bk BT" charset="0"/>
              </a:rPr>
              <a:t>”</a:t>
            </a:r>
            <a:endParaRPr lang="en-US" sz="2400" dirty="0">
              <a:latin typeface="Kabel Bk BT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Kabel Bk BT" charset="0"/>
              </a:rPr>
              <a:t>establish </a:t>
            </a:r>
            <a:r>
              <a:rPr lang="en-US" sz="2400" dirty="0">
                <a:latin typeface="Kabel Bk BT" charset="0"/>
              </a:rPr>
              <a:t>the business case</a:t>
            </a: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Kabel Bk BT" charset="0"/>
              </a:rPr>
              <a:t>link </a:t>
            </a:r>
            <a:r>
              <a:rPr lang="en-US" sz="2400" dirty="0">
                <a:latin typeface="Kabel Bk BT" charset="0"/>
              </a:rPr>
              <a:t>to quality of care </a:t>
            </a: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Kabel Bk BT" charset="0"/>
              </a:rPr>
              <a:t>legitimize </a:t>
            </a:r>
            <a:r>
              <a:rPr lang="en-US" sz="2400" dirty="0">
                <a:latin typeface="Kabel Bk BT" charset="0"/>
              </a:rPr>
              <a:t>in policy, structures, </a:t>
            </a:r>
            <a:r>
              <a:rPr lang="en-US" sz="2400" dirty="0" smtClean="0">
                <a:latin typeface="Kabel Bk BT" charset="0"/>
              </a:rPr>
              <a:t>practices</a:t>
            </a:r>
            <a:r>
              <a:rPr lang="en-US" sz="2400" dirty="0">
                <a:latin typeface="Kabel Bk BT" charset="0"/>
              </a:rPr>
              <a:t>, procedures, &amp; </a:t>
            </a:r>
            <a:r>
              <a:rPr lang="en-US" sz="2400" dirty="0" smtClean="0">
                <a:latin typeface="Kabel Bk BT" charset="0"/>
              </a:rPr>
              <a:t>resources</a:t>
            </a: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400" dirty="0" smtClean="0">
                <a:latin typeface="Kabel Bk BT" charset="0"/>
              </a:rPr>
              <a:t>set </a:t>
            </a:r>
            <a:r>
              <a:rPr lang="en-US" sz="2400" dirty="0">
                <a:latin typeface="Kabel Bk BT" charset="0"/>
              </a:rPr>
              <a:t>bench marks &amp; measure progress </a:t>
            </a:r>
            <a:r>
              <a:rPr lang="en-US" sz="2400" dirty="0" smtClean="0">
                <a:latin typeface="Kabel Bk BT" charset="0"/>
              </a:rPr>
              <a:t>     </a:t>
            </a:r>
            <a:r>
              <a:rPr lang="en-US" sz="2400" dirty="0">
                <a:latin typeface="Kabel Bk BT" charset="0"/>
              </a:rPr>
              <a:t>at regular intervals  </a:t>
            </a:r>
          </a:p>
          <a:p>
            <a:pPr marL="342900" indent="-342900" eaLnBrk="1" hangingPunct="1">
              <a:spcBef>
                <a:spcPct val="50000"/>
              </a:spcBef>
              <a:buFont typeface="Arial"/>
              <a:buChar char="•"/>
            </a:pPr>
            <a:r>
              <a:rPr lang="en-US" sz="2400" smtClean="0">
                <a:latin typeface="Kabel Bk BT" charset="0"/>
              </a:rPr>
              <a:t>assure </a:t>
            </a:r>
            <a:r>
              <a:rPr lang="en-US" sz="2400" dirty="0">
                <a:latin typeface="Kabel Bk BT" charset="0"/>
              </a:rPr>
              <a:t>it is woven into the </a:t>
            </a:r>
            <a:r>
              <a:rPr lang="ja-JP" altLang="en-US" sz="2400" dirty="0">
                <a:latin typeface="Kabel Bk BT" charset="0"/>
              </a:rPr>
              <a:t>“</a:t>
            </a:r>
            <a:r>
              <a:rPr lang="en-US" sz="2400" dirty="0">
                <a:latin typeface="Kabel Bk BT" charset="0"/>
              </a:rPr>
              <a:t>culture</a:t>
            </a:r>
            <a:r>
              <a:rPr lang="ja-JP" altLang="en-US" sz="2400" dirty="0">
                <a:latin typeface="Kabel Bk BT" charset="0"/>
              </a:rPr>
              <a:t>”</a:t>
            </a:r>
            <a:r>
              <a:rPr lang="en-US" sz="2400" dirty="0">
                <a:latin typeface="Kabel Bk BT" charset="0"/>
              </a:rPr>
              <a:t> of </a:t>
            </a:r>
            <a:r>
              <a:rPr lang="en-US" sz="2400" dirty="0" smtClean="0">
                <a:latin typeface="Kabel Bk BT" charset="0"/>
              </a:rPr>
              <a:t> </a:t>
            </a:r>
            <a:r>
              <a:rPr lang="en-US" sz="2400" dirty="0">
                <a:latin typeface="Kabel Bk BT" charset="0"/>
              </a:rPr>
              <a:t>the organization</a:t>
            </a:r>
            <a:r>
              <a:rPr lang="en-US" sz="3200" dirty="0">
                <a:latin typeface="Kabel Bk BT" charset="0"/>
              </a:rPr>
              <a:t>          </a:t>
            </a:r>
          </a:p>
        </p:txBody>
      </p:sp>
      <p:pic>
        <p:nvPicPr>
          <p:cNvPr id="13319" name="Picture 7" descr="j03138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828800"/>
            <a:ext cx="19812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31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Change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Practices Do We Employ?</a:t>
            </a:r>
          </a:p>
          <a:p>
            <a:pPr lvl="1"/>
            <a:r>
              <a:rPr lang="en-US" dirty="0" smtClean="0"/>
              <a:t>Collective or collaborative approaches</a:t>
            </a:r>
          </a:p>
          <a:p>
            <a:pPr lvl="1"/>
            <a:r>
              <a:rPr lang="en-US" dirty="0" smtClean="0"/>
              <a:t>Strategic Planning and goal setting </a:t>
            </a:r>
          </a:p>
          <a:p>
            <a:pPr lvl="1"/>
            <a:r>
              <a:rPr lang="en-US" dirty="0" smtClean="0"/>
              <a:t>Stages of praxis</a:t>
            </a:r>
          </a:p>
          <a:p>
            <a:pPr lvl="1"/>
            <a:r>
              <a:rPr lang="en-US" dirty="0" smtClean="0"/>
              <a:t>Ethical practices</a:t>
            </a:r>
          </a:p>
          <a:p>
            <a:r>
              <a:rPr lang="en-US" dirty="0" smtClean="0"/>
              <a:t>How do they link to concepts of organizational change and leadership?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4454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0" y="2190652"/>
            <a:ext cx="1395985" cy="1390748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PAU!</a:t>
            </a:r>
          </a:p>
        </p:txBody>
      </p:sp>
      <p:pic>
        <p:nvPicPr>
          <p:cNvPr id="4" name="Picture 2" descr="C:\Users\Ken Rossi\Desktop\Coach Spi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58674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36320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87122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0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52400"/>
            <a:ext cx="5867400" cy="651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4682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-33421"/>
            <a:ext cx="7480300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16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500" y="711200"/>
            <a:ext cx="6985000" cy="543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5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Collective or Collaborative Approaches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Institutional leadership and change practices</a:t>
            </a:r>
          </a:p>
          <a:p>
            <a:pPr lvl="1"/>
            <a:r>
              <a:rPr lang="en-US" dirty="0" smtClean="0"/>
              <a:t>Coherence and </a:t>
            </a:r>
          </a:p>
          <a:p>
            <a:pPr lvl="1"/>
            <a:r>
              <a:rPr lang="en-US" dirty="0" smtClean="0"/>
              <a:t>Agility</a:t>
            </a:r>
          </a:p>
          <a:p>
            <a:pPr lvl="1"/>
            <a:r>
              <a:rPr lang="en-US" dirty="0" smtClean="0"/>
              <a:t>12 leadership systems (see page 81, text 1)</a:t>
            </a:r>
          </a:p>
          <a:p>
            <a:r>
              <a:rPr lang="en-US" dirty="0" smtClean="0"/>
              <a:t>Keys to collective development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Performance appraisal </a:t>
            </a:r>
          </a:p>
          <a:p>
            <a:pPr lvl="1"/>
            <a:r>
              <a:rPr lang="en-US" dirty="0" smtClean="0"/>
              <a:t>Compensation systems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455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Collective or Collaborative Approaches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Organizational learning</a:t>
            </a:r>
          </a:p>
          <a:p>
            <a:pPr lvl="1"/>
            <a:r>
              <a:rPr lang="en-US" dirty="0" smtClean="0"/>
              <a:t>Adapt to changes in the environment</a:t>
            </a:r>
          </a:p>
          <a:p>
            <a:pPr lvl="1"/>
            <a:r>
              <a:rPr lang="en-US" dirty="0" smtClean="0"/>
              <a:t>Encourage experimentation and innovation</a:t>
            </a:r>
          </a:p>
          <a:p>
            <a:pPr lvl="1"/>
            <a:r>
              <a:rPr lang="en-US" dirty="0" smtClean="0"/>
              <a:t>Continuous renewal of structures and processes</a:t>
            </a:r>
          </a:p>
          <a:p>
            <a:r>
              <a:rPr lang="en-US" dirty="0" smtClean="0"/>
              <a:t>Keys to organizational learning (</a:t>
            </a:r>
            <a:r>
              <a:rPr lang="en-US" dirty="0" err="1" smtClean="0"/>
              <a:t>Senge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Personal mastery</a:t>
            </a:r>
          </a:p>
          <a:p>
            <a:pPr lvl="1"/>
            <a:r>
              <a:rPr lang="en-US" dirty="0" smtClean="0"/>
              <a:t>Mental models</a:t>
            </a:r>
          </a:p>
          <a:p>
            <a:pPr lvl="1"/>
            <a:r>
              <a:rPr lang="en-US" dirty="0" smtClean="0"/>
              <a:t>Shared vision</a:t>
            </a:r>
          </a:p>
          <a:p>
            <a:pPr lvl="1"/>
            <a:r>
              <a:rPr lang="en-US" dirty="0" smtClean="0"/>
              <a:t>Systems thinking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80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Collective or Collaborative Approaches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Shared power or empowerment</a:t>
            </a:r>
          </a:p>
          <a:p>
            <a:pPr lvl="1"/>
            <a:r>
              <a:rPr lang="en-US" dirty="0" smtClean="0"/>
              <a:t>Leaders willing to share power</a:t>
            </a:r>
          </a:p>
          <a:p>
            <a:pPr lvl="2"/>
            <a:r>
              <a:rPr lang="en-US" dirty="0" smtClean="0"/>
              <a:t>Delegate or distribute leadership</a:t>
            </a:r>
          </a:p>
          <a:p>
            <a:pPr lvl="1"/>
            <a:r>
              <a:rPr lang="en-US" dirty="0" smtClean="0"/>
              <a:t>Best practices:</a:t>
            </a:r>
          </a:p>
          <a:p>
            <a:pPr lvl="2"/>
            <a:r>
              <a:rPr lang="en-US" dirty="0" smtClean="0"/>
              <a:t>Decide if needs or wants empowerment</a:t>
            </a:r>
          </a:p>
          <a:p>
            <a:pPr lvl="2"/>
            <a:r>
              <a:rPr lang="en-US" dirty="0" smtClean="0"/>
              <a:t>Create clear vision, goals, accountabilities</a:t>
            </a:r>
          </a:p>
          <a:p>
            <a:pPr lvl="2"/>
            <a:r>
              <a:rPr lang="en-US" dirty="0" smtClean="0"/>
              <a:t>Develop others</a:t>
            </a:r>
          </a:p>
          <a:p>
            <a:pPr lvl="2"/>
            <a:r>
              <a:rPr lang="en-US" dirty="0" smtClean="0"/>
              <a:t>Delegate decision making to followers</a:t>
            </a:r>
          </a:p>
          <a:p>
            <a:pPr lvl="2"/>
            <a:r>
              <a:rPr lang="en-US" dirty="0" smtClean="0"/>
              <a:t>Lead by example</a:t>
            </a:r>
          </a:p>
          <a:p>
            <a:pPr lvl="2"/>
            <a:r>
              <a:rPr lang="en-US" dirty="0" smtClean="0"/>
              <a:t>Make empowerment systemic through selection, appraisal, rewards, training, organizational structure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28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Strategic Planning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Traditional planning process</a:t>
            </a:r>
          </a:p>
          <a:p>
            <a:pPr lvl="1"/>
            <a:r>
              <a:rPr lang="en-US" dirty="0" smtClean="0"/>
              <a:t>SWOT</a:t>
            </a:r>
          </a:p>
          <a:p>
            <a:pPr lvl="1"/>
            <a:r>
              <a:rPr lang="en-US" dirty="0" smtClean="0"/>
              <a:t>Industry analysis</a:t>
            </a:r>
          </a:p>
          <a:p>
            <a:pPr lvl="1"/>
            <a:r>
              <a:rPr lang="en-US" dirty="0" smtClean="0"/>
              <a:t>Updated vision, purpose, mission</a:t>
            </a:r>
          </a:p>
          <a:p>
            <a:pPr lvl="1"/>
            <a:r>
              <a:rPr lang="en-US" dirty="0" smtClean="0"/>
              <a:t>Key areas:</a:t>
            </a:r>
          </a:p>
          <a:p>
            <a:pPr lvl="2"/>
            <a:r>
              <a:rPr lang="en-US" dirty="0" smtClean="0"/>
              <a:t>Stakeholder analysis</a:t>
            </a:r>
          </a:p>
          <a:p>
            <a:pPr lvl="2"/>
            <a:r>
              <a:rPr lang="en-US" dirty="0" smtClean="0"/>
              <a:t>Competitive advantages</a:t>
            </a:r>
          </a:p>
          <a:p>
            <a:pPr lvl="2"/>
            <a:r>
              <a:rPr lang="en-US" dirty="0" smtClean="0"/>
              <a:t>Demographic changes</a:t>
            </a:r>
          </a:p>
          <a:p>
            <a:pPr lvl="2"/>
            <a:r>
              <a:rPr lang="en-US" dirty="0" smtClean="0"/>
              <a:t>Social and lifestyle changes</a:t>
            </a:r>
          </a:p>
          <a:p>
            <a:pPr lvl="2"/>
            <a:r>
              <a:rPr lang="en-US" dirty="0" smtClean="0"/>
              <a:t>Technology changes</a:t>
            </a:r>
          </a:p>
          <a:p>
            <a:pPr lvl="2"/>
            <a:r>
              <a:rPr lang="en-US" dirty="0" smtClean="0"/>
              <a:t>Economic changes</a:t>
            </a:r>
          </a:p>
          <a:p>
            <a:pPr lvl="2"/>
            <a:r>
              <a:rPr lang="en-US" dirty="0" smtClean="0"/>
              <a:t>Legislative/regulatory changes</a:t>
            </a:r>
          </a:p>
          <a:p>
            <a:pPr lvl="2"/>
            <a:r>
              <a:rPr lang="en-US" dirty="0" smtClean="0"/>
              <a:t>Global changes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2545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ln>
            <a:noFill/>
          </a:ln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Stages of Praxis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dirty="0" smtClean="0"/>
              <a:t>Kurt </a:t>
            </a:r>
            <a:r>
              <a:rPr lang="en-US" dirty="0" err="1" smtClean="0"/>
              <a:t>Lewin’s</a:t>
            </a:r>
            <a:r>
              <a:rPr lang="en-US" dirty="0" smtClean="0"/>
              <a:t> force field model</a:t>
            </a:r>
          </a:p>
          <a:p>
            <a:pPr lvl="1"/>
            <a:r>
              <a:rPr lang="en-US" dirty="0" smtClean="0"/>
              <a:t>When we recognize the old way is no longer effective due to crises, threats, new opportunities</a:t>
            </a:r>
          </a:p>
          <a:p>
            <a:r>
              <a:rPr lang="en-US" dirty="0" smtClean="0"/>
              <a:t>Stages of change:</a:t>
            </a:r>
          </a:p>
          <a:p>
            <a:pPr lvl="1"/>
            <a:r>
              <a:rPr lang="en-US" dirty="0" smtClean="0"/>
              <a:t>Unfreezing</a:t>
            </a:r>
          </a:p>
          <a:p>
            <a:pPr lvl="2"/>
            <a:r>
              <a:rPr lang="en-US" dirty="0" smtClean="0"/>
              <a:t>Resistance to change:</a:t>
            </a:r>
          </a:p>
          <a:p>
            <a:pPr lvl="3"/>
            <a:r>
              <a:rPr lang="en-US" dirty="0" smtClean="0"/>
              <a:t>Lack of trust</a:t>
            </a:r>
          </a:p>
          <a:p>
            <a:pPr lvl="3"/>
            <a:r>
              <a:rPr lang="en-US" dirty="0" smtClean="0"/>
              <a:t>Belief its unnecessary</a:t>
            </a:r>
          </a:p>
          <a:p>
            <a:pPr lvl="3"/>
            <a:r>
              <a:rPr lang="en-US" dirty="0" smtClean="0"/>
              <a:t> economic</a:t>
            </a:r>
          </a:p>
          <a:p>
            <a:pPr lvl="3"/>
            <a:r>
              <a:rPr lang="en-US" dirty="0" smtClean="0"/>
              <a:t>Cost</a:t>
            </a:r>
          </a:p>
          <a:p>
            <a:pPr lvl="3"/>
            <a:r>
              <a:rPr lang="en-US" dirty="0" smtClean="0"/>
              <a:t>Fear of failure</a:t>
            </a:r>
          </a:p>
          <a:p>
            <a:pPr lvl="3"/>
            <a:r>
              <a:rPr lang="en-US" dirty="0" smtClean="0"/>
              <a:t>loss of power</a:t>
            </a:r>
          </a:p>
          <a:p>
            <a:pPr lvl="3"/>
            <a:r>
              <a:rPr lang="en-US" dirty="0" smtClean="0"/>
              <a:t>Threat to values</a:t>
            </a:r>
          </a:p>
          <a:p>
            <a:pPr lvl="3"/>
            <a:r>
              <a:rPr lang="en-US" dirty="0" smtClean="0"/>
              <a:t>Resentment of interference</a:t>
            </a:r>
          </a:p>
          <a:p>
            <a:pPr lvl="3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4953000" y="3429000"/>
            <a:ext cx="762000" cy="312420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867400" y="4648200"/>
            <a:ext cx="2590800" cy="6096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Psychological Safety?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353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Stages of Praxis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5486400"/>
          </a:xfrm>
          <a:ln>
            <a:noFill/>
          </a:ln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Changing phase:</a:t>
            </a:r>
          </a:p>
          <a:p>
            <a:pPr lvl="2"/>
            <a:r>
              <a:rPr lang="en-US" dirty="0" smtClean="0"/>
              <a:t>Create an image of a realistic, credible, and appealing future of the organization that</a:t>
            </a:r>
          </a:p>
          <a:p>
            <a:pPr lvl="3"/>
            <a:r>
              <a:rPr lang="en-US" dirty="0" smtClean="0"/>
              <a:t>Energizes people</a:t>
            </a:r>
          </a:p>
          <a:p>
            <a:pPr lvl="3"/>
            <a:r>
              <a:rPr lang="en-US" dirty="0" smtClean="0"/>
              <a:t>Inspires commitment</a:t>
            </a:r>
          </a:p>
          <a:p>
            <a:pPr lvl="3"/>
            <a:r>
              <a:rPr lang="en-US" dirty="0" smtClean="0"/>
              <a:t>Gives meaning to work</a:t>
            </a:r>
          </a:p>
          <a:p>
            <a:pPr lvl="3"/>
            <a:r>
              <a:rPr lang="en-US" dirty="0" smtClean="0"/>
              <a:t>Establishes a standard of excellence</a:t>
            </a:r>
          </a:p>
          <a:p>
            <a:pPr lvl="2"/>
            <a:r>
              <a:rPr lang="en-US" dirty="0" smtClean="0"/>
              <a:t>The guiding coalition develops the strategy to achieve the change</a:t>
            </a:r>
          </a:p>
          <a:p>
            <a:pPr lvl="2"/>
            <a:r>
              <a:rPr lang="en-US" dirty="0" smtClean="0"/>
              <a:t>How:</a:t>
            </a:r>
          </a:p>
          <a:p>
            <a:pPr lvl="3"/>
            <a:r>
              <a:rPr lang="en-US" dirty="0" smtClean="0"/>
              <a:t>Dialogue, discourse, conversation</a:t>
            </a:r>
          </a:p>
          <a:p>
            <a:pPr lvl="3"/>
            <a:r>
              <a:rPr lang="en-US" dirty="0" smtClean="0"/>
              <a:t>Creates a meaningful exchange, generates understanding</a:t>
            </a:r>
          </a:p>
          <a:p>
            <a:pPr lvl="3"/>
            <a:r>
              <a:rPr lang="en-US" dirty="0" smtClean="0"/>
              <a:t>The spirit of inquiry is essential to dialogue – focuses on connections, embraces diverse perspectives, allows for shared understanding</a:t>
            </a:r>
          </a:p>
        </p:txBody>
      </p:sp>
    </p:spTree>
    <p:extLst>
      <p:ext uri="{BB962C8B-B14F-4D97-AF65-F5344CB8AC3E}">
        <p14:creationId xmlns:p14="http://schemas.microsoft.com/office/powerpoint/2010/main" val="3382255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Autofit/>
          </a:bodyPr>
          <a:lstStyle/>
          <a:p>
            <a:pPr lvl="1" algn="ctr"/>
            <a:r>
              <a:rPr lang="en-US" sz="4400" dirty="0" smtClean="0">
                <a:latin typeface="+mn-lt"/>
              </a:rPr>
              <a:t>Stages of Praxis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19200"/>
            <a:ext cx="8839200" cy="5486400"/>
          </a:xfrm>
          <a:ln>
            <a:noFill/>
          </a:ln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Refreezing or Anchoring New Approaches in the culture</a:t>
            </a:r>
          </a:p>
          <a:p>
            <a:pPr lvl="2"/>
            <a:r>
              <a:rPr lang="en-US" dirty="0" smtClean="0"/>
              <a:t>How to influence culture, primary means:</a:t>
            </a:r>
          </a:p>
          <a:p>
            <a:pPr lvl="3"/>
            <a:r>
              <a:rPr lang="en-US" dirty="0" smtClean="0"/>
              <a:t>Attention</a:t>
            </a:r>
          </a:p>
          <a:p>
            <a:pPr lvl="3"/>
            <a:r>
              <a:rPr lang="en-US" dirty="0" smtClean="0"/>
              <a:t>Reaction to crises</a:t>
            </a:r>
          </a:p>
          <a:p>
            <a:pPr lvl="3"/>
            <a:r>
              <a:rPr lang="en-US" dirty="0" smtClean="0"/>
              <a:t>Role modeling</a:t>
            </a:r>
          </a:p>
          <a:p>
            <a:pPr lvl="3"/>
            <a:r>
              <a:rPr lang="en-US" dirty="0" smtClean="0"/>
              <a:t>Allocation of rewards</a:t>
            </a:r>
          </a:p>
          <a:p>
            <a:pPr lvl="3"/>
            <a:r>
              <a:rPr lang="en-US" dirty="0" smtClean="0"/>
              <a:t>Criteria for selection of dismissal</a:t>
            </a:r>
          </a:p>
          <a:p>
            <a:pPr lvl="2"/>
            <a:r>
              <a:rPr lang="en-US" dirty="0" smtClean="0"/>
              <a:t>Secondary means:</a:t>
            </a:r>
          </a:p>
          <a:p>
            <a:pPr lvl="3"/>
            <a:r>
              <a:rPr lang="en-US" dirty="0" smtClean="0"/>
              <a:t>Design of systems/procedures</a:t>
            </a:r>
          </a:p>
          <a:p>
            <a:pPr lvl="3"/>
            <a:r>
              <a:rPr lang="en-US" dirty="0" smtClean="0"/>
              <a:t>Structure</a:t>
            </a:r>
          </a:p>
          <a:p>
            <a:pPr lvl="3"/>
            <a:r>
              <a:rPr lang="en-US" dirty="0" smtClean="0"/>
              <a:t>Rites and rituals</a:t>
            </a:r>
          </a:p>
          <a:p>
            <a:pPr lvl="3"/>
            <a:r>
              <a:rPr lang="en-US" dirty="0" smtClean="0"/>
              <a:t>Facilities</a:t>
            </a:r>
          </a:p>
          <a:p>
            <a:pPr lvl="3"/>
            <a:r>
              <a:rPr lang="en-US" dirty="0" smtClean="0"/>
              <a:t>Stories, legends, myths</a:t>
            </a:r>
          </a:p>
          <a:p>
            <a:pPr lvl="3"/>
            <a:r>
              <a:rPr lang="en-US" dirty="0" smtClean="0"/>
              <a:t>Formal statements</a:t>
            </a:r>
          </a:p>
        </p:txBody>
      </p:sp>
    </p:spTree>
    <p:extLst>
      <p:ext uri="{BB962C8B-B14F-4D97-AF65-F5344CB8AC3E}">
        <p14:creationId xmlns:p14="http://schemas.microsoft.com/office/powerpoint/2010/main" val="32171090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1935</TotalTime>
  <Words>963</Words>
  <Application>Microsoft Macintosh PowerPoint</Application>
  <PresentationFormat>On-screen Show (4:3)</PresentationFormat>
  <Paragraphs>196</Paragraphs>
  <Slides>24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OC 6443</vt:lpstr>
      <vt:lpstr>Organizational Change Practices</vt:lpstr>
      <vt:lpstr>Collective or Collaborative Approaches</vt:lpstr>
      <vt:lpstr>Collective or Collaborative Approaches cont’d</vt:lpstr>
      <vt:lpstr>Collective or Collaborative Approaches cont’d</vt:lpstr>
      <vt:lpstr>Strategic Planning</vt:lpstr>
      <vt:lpstr>Stages of Praxis</vt:lpstr>
      <vt:lpstr>Stages of Praxis cont’d</vt:lpstr>
      <vt:lpstr>Stages of Praxis cont’d</vt:lpstr>
      <vt:lpstr>Stages of Praxis cont’d</vt:lpstr>
      <vt:lpstr>Stages of Praxis cont’d</vt:lpstr>
      <vt:lpstr>Stages of Praxis cont’d</vt:lpstr>
      <vt:lpstr>PowerPoint Presentation</vt:lpstr>
      <vt:lpstr>Driving New Initiatives and Change in the Organization</vt:lpstr>
      <vt:lpstr>Leading Change Model</vt:lpstr>
      <vt:lpstr>Leading Change Model</vt:lpstr>
      <vt:lpstr>Leading Change Model</vt:lpstr>
      <vt:lpstr>Leading Change Model</vt:lpstr>
      <vt:lpstr>PowerPoint Presentation</vt:lpstr>
      <vt:lpstr>PAU!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MGMT 6000</dc:title>
  <dc:creator>Ken Rossi</dc:creator>
  <cp:lastModifiedBy>Yongchai Raksapol</cp:lastModifiedBy>
  <cp:revision>70</cp:revision>
  <cp:lastPrinted>2011-11-01T18:53:08Z</cp:lastPrinted>
  <dcterms:created xsi:type="dcterms:W3CDTF">2011-11-01T06:49:22Z</dcterms:created>
  <dcterms:modified xsi:type="dcterms:W3CDTF">2016-05-07T11:58:08Z</dcterms:modified>
</cp:coreProperties>
</file>